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handoutMasterIdLst>
    <p:handoutMasterId r:id="rId25"/>
  </p:handoutMasterIdLst>
  <p:sldIdLst>
    <p:sldId id="276" r:id="rId3"/>
    <p:sldId id="258" r:id="rId4"/>
    <p:sldId id="259" r:id="rId5"/>
    <p:sldId id="256" r:id="rId6"/>
    <p:sldId id="257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C3ED21-6D94-4EC0-9DB5-70C6D3DAE883}">
          <p14:sldIdLst/>
        </p14:section>
        <p14:section name="Untitled Section" id="{B848AAA1-C8D9-4ED4-9809-5D67CB1FF835}">
          <p14:sldIdLst>
            <p14:sldId id="276"/>
            <p14:sldId id="258"/>
            <p14:sldId id="259"/>
            <p14:sldId id="256"/>
            <p14:sldId id="257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132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07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051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DC463A-EFC5-4E48-85E3-F9AC9B310796}" type="datetimeFigureOut">
              <a:rPr lang="el-GR" smtClean="0"/>
              <a:pPr/>
              <a:t>23/12/2015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DD8133-3733-4373-A613-43766D590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στην έννοια της κρατικής ενίσχυσης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b="1" dirty="0" smtClean="0"/>
          </a:p>
          <a:p>
            <a:r>
              <a:rPr lang="el-GR" b="1" dirty="0" smtClean="0"/>
              <a:t>Κωνσταντίνος Χολέβας</a:t>
            </a:r>
          </a:p>
          <a:p>
            <a:r>
              <a:rPr lang="el-GR" b="1" dirty="0" smtClean="0"/>
              <a:t>Οικονομικός Σύμβουλος</a:t>
            </a:r>
          </a:p>
          <a:p>
            <a:r>
              <a:rPr lang="el-GR" b="1" dirty="0" smtClean="0"/>
              <a:t>Γραφείο Εφόρου Ελέγχου Κρατικών Ενισχύσεων</a:t>
            </a:r>
            <a:endParaRPr lang="el-GR" b="1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879725" y="231389"/>
            <a:ext cx="3384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l-GR" sz="1200" dirty="0">
                <a:solidFill>
                  <a:schemeClr val="tx2"/>
                </a:solidFill>
                <a:cs typeface="Times New Roman" pitchFamily="18" charset="0"/>
              </a:rPr>
              <a:t>Γραφείο Εφόρου Ελέγχου Κρατικών Ενισχύσεων    </a:t>
            </a:r>
            <a:endParaRPr lang="el-GR" sz="1200" dirty="0">
              <a:solidFill>
                <a:schemeClr val="tx2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000750" y="142875"/>
          <a:ext cx="224365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0618266" imgH="3406075" progId="">
                  <p:embed/>
                </p:oleObj>
              </mc:Choice>
              <mc:Fallback>
                <p:oleObj r:id="rId3" imgW="10618266" imgH="340607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42875"/>
                        <a:ext cx="224365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14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Η αξιολόγηση είναι αντικειμενική και δεν επηρεάζεται από </a:t>
            </a:r>
            <a:r>
              <a:rPr lang="en-US" sz="2800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Τον σκοπό και τις προθέσεις του κράτους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Την ανταγωνιστική θέση της επιχείρησης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Τα ανταγωνιστικά μειονεκτήματα του κράτους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Την εφαρμογή του σε άλλες επιχειρήσεις ή κλάδους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Την εφαρμογή του μέτρου σε άλλα κράτη μέλη</a:t>
            </a:r>
            <a:r>
              <a:rPr lang="en-US" sz="2800" dirty="0" smtClean="0"/>
              <a:t> </a:t>
            </a:r>
            <a:r>
              <a:rPr lang="el-GR" sz="2800" dirty="0" smtClean="0"/>
              <a:t>της ΕΕ</a:t>
            </a:r>
            <a:endParaRPr lang="el-G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Οικονομικό πλεονέκτημα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0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800" dirty="0" smtClean="0"/>
              <a:t>Το κράτος δεν χορηγεί κρατική ενίσχυση όταν λειτουργεί ως 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l-GR" sz="2800" dirty="0" smtClean="0"/>
              <a:t>Ιδιώτης επενδυτής  (</a:t>
            </a:r>
            <a:r>
              <a:rPr lang="el-GR" sz="2800" dirty="0"/>
              <a:t>δημιουργία </a:t>
            </a:r>
            <a:r>
              <a:rPr lang="el-GR" sz="2800" dirty="0" smtClean="0"/>
              <a:t>επιχειρήσεων, εισφορά </a:t>
            </a:r>
            <a:r>
              <a:rPr lang="el-GR" sz="2800" dirty="0"/>
              <a:t>κεφαλαίων)</a:t>
            </a:r>
          </a:p>
          <a:p>
            <a:r>
              <a:rPr lang="el-GR" sz="2800" dirty="0" smtClean="0"/>
              <a:t>Ιδιώτης πιστωτής   (δάνεια, διαγραφές κ διακανονισμοί χρεών )</a:t>
            </a:r>
          </a:p>
          <a:p>
            <a:r>
              <a:rPr lang="el-GR" sz="2800" dirty="0" smtClean="0"/>
              <a:t>Ιδιώτης πωλητής  ( πώληση προϊόντων/υπηρεσιών, περιουσίας, αποκρατικοποιήσεις)</a:t>
            </a:r>
          </a:p>
          <a:p>
            <a:r>
              <a:rPr lang="el-GR" sz="2800" dirty="0" smtClean="0"/>
              <a:t>Ιδιώτης αγοραστής  (αγορά προϊόντων/υπηρεσιών)</a:t>
            </a:r>
            <a:endParaRPr lang="el-G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Οικονομικό πλεονέκτημα (3)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Αρχή της οικονομίας της αγοράς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sz="2800" dirty="0" smtClean="0"/>
              <a:t>Γεωγραφική </a:t>
            </a:r>
            <a:r>
              <a:rPr lang="en-US" sz="2800" dirty="0" smtClean="0"/>
              <a:t>&gt; </a:t>
            </a:r>
            <a:r>
              <a:rPr lang="el-GR" sz="2800" dirty="0" smtClean="0"/>
              <a:t>ενισχύσεις σε επιχειρήσεις συγκεκριμένων περιοχών του κράτους </a:t>
            </a:r>
          </a:p>
          <a:p>
            <a:pPr algn="just"/>
            <a:r>
              <a:rPr lang="el-GR" sz="2800" dirty="0" smtClean="0"/>
              <a:t>Υλική &gt; ενισχύσεις σε συγκεκριμένες επιχειρήσεις ή κλάδους παραγωγής  ανεξαρτήτως  περιοχών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Συχνά αδικαιολόγητη εξαίρεση από έναν «</a:t>
            </a:r>
            <a:r>
              <a:rPr lang="el-GR" sz="2800" i="1" dirty="0" smtClean="0"/>
              <a:t>κανόνα αναφοράς</a:t>
            </a:r>
            <a:r>
              <a:rPr lang="el-GR" sz="2800" dirty="0" smtClean="0"/>
              <a:t>» του κράτους, η οποία ευνοεί συγκεκριμένες επιχειρήσεις </a:t>
            </a:r>
          </a:p>
          <a:p>
            <a:pPr marL="0" indent="0" algn="just">
              <a:buNone/>
            </a:pPr>
            <a:r>
              <a:rPr lang="el-GR" sz="2800" dirty="0" smtClean="0"/>
              <a:t>(π.χ. ελάφρυνση από την κανονική φορολογία)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u="sng" dirty="0" smtClean="0"/>
              <a:t>Γενικό μέτρο</a:t>
            </a:r>
            <a:r>
              <a:rPr lang="el-GR" sz="2800" dirty="0" smtClean="0"/>
              <a:t> = μέτρο που ευνοεί κατά τον ίδιο τρόπο όλες τις επιχειρήσεις στο πεδίο εφαρμογής του χωρίς διακριτική ευχέρεια της Αρμόδιας Αρχής στην χορήγηση της ενίσχυσης </a:t>
            </a:r>
          </a:p>
          <a:p>
            <a:pPr marL="0" indent="0" algn="just">
              <a:buNone/>
            </a:pPr>
            <a:r>
              <a:rPr lang="el-GR" sz="2800" dirty="0" smtClean="0"/>
              <a:t>Γενικό μέτρο &gt; μη επιλεκτικό &gt; μη κρατική ενίσχυση 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κρατικής ενίσχυσης (3)</a:t>
            </a:r>
            <a:br>
              <a:rPr lang="el-GR" dirty="0" smtClean="0"/>
            </a:br>
            <a:r>
              <a:rPr lang="el-GR" dirty="0" smtClean="0"/>
              <a:t>Επιλεκτικότητα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07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sz="2800" dirty="0" smtClean="0"/>
          </a:p>
          <a:p>
            <a:r>
              <a:rPr lang="el-GR" sz="2800" dirty="0" smtClean="0"/>
              <a:t>Δεν </a:t>
            </a:r>
            <a:r>
              <a:rPr lang="el-GR" sz="2800" dirty="0"/>
              <a:t>χρειάζεται απόδειξη του </a:t>
            </a:r>
            <a:r>
              <a:rPr lang="el-GR" sz="2800" dirty="0" smtClean="0"/>
              <a:t>επηρεασμού - </a:t>
            </a:r>
            <a:r>
              <a:rPr lang="el-GR" sz="2800" dirty="0"/>
              <a:t>μόνο εύλογη πιθανότητα</a:t>
            </a:r>
          </a:p>
          <a:p>
            <a:r>
              <a:rPr lang="el-GR" sz="2800" dirty="0" smtClean="0"/>
              <a:t>Ακόμα </a:t>
            </a:r>
            <a:r>
              <a:rPr lang="el-GR" sz="2800" dirty="0"/>
              <a:t>και μικρά ποσά ενισχύσεων μπορούν να τις    επηρεάσουν (πέραν του de minimis)</a:t>
            </a:r>
            <a:endParaRPr lang="el-GR" sz="2800" dirty="0" smtClean="0"/>
          </a:p>
          <a:p>
            <a:r>
              <a:rPr lang="el-GR" sz="2800" dirty="0" smtClean="0"/>
              <a:t>Δεν χρειάζεται ο ίδιος ο δικαιούχος να εξάγει – η ενίσχυση είναι </a:t>
            </a:r>
            <a:r>
              <a:rPr lang="en-US" sz="2800" dirty="0" smtClean="0"/>
              <a:t>de facto</a:t>
            </a:r>
            <a:r>
              <a:rPr lang="el-GR" sz="2800" dirty="0" smtClean="0"/>
              <a:t> εμπόδιο στις εισαγωγές </a:t>
            </a:r>
          </a:p>
          <a:p>
            <a:r>
              <a:rPr lang="el-GR" sz="2800" dirty="0" smtClean="0"/>
              <a:t>Εάν η αγορά είναι τοπική αλλά ο δικαιούχος δραστηριοποιείται και στο εξωτερικό, τότε οι συναλλαγές επηρεάζονται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Κριτήριο κρατικής ενίσχυσης (4)</a:t>
            </a:r>
            <a:br>
              <a:rPr lang="el-GR" dirty="0" smtClean="0"/>
            </a:br>
            <a:r>
              <a:rPr lang="el-GR" sz="4000" dirty="0" smtClean="0"/>
              <a:t>Επηρεασμός των συναλλαγών εντός ΕΕ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8508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Ενισχύσεις για δραστηριότητες εκτός ΕΕ επηρεάζουν τις συναλλαγές εντός ΕΕ</a:t>
            </a:r>
          </a:p>
          <a:p>
            <a:pPr marL="0" indent="0">
              <a:buNone/>
            </a:pPr>
            <a:endParaRPr lang="el-GR" sz="2800" u="sng" dirty="0"/>
          </a:p>
          <a:p>
            <a:pPr marL="0" indent="0">
              <a:buNone/>
            </a:pPr>
            <a:r>
              <a:rPr lang="el-GR" sz="2800" u="sng" dirty="0" smtClean="0"/>
              <a:t>Γεωργία</a:t>
            </a:r>
            <a:r>
              <a:rPr lang="el-GR" sz="2800" dirty="0" smtClean="0"/>
              <a:t> </a:t>
            </a:r>
            <a:r>
              <a:rPr lang="en-US" sz="2800" dirty="0" smtClean="0"/>
              <a:t>:  </a:t>
            </a:r>
            <a:r>
              <a:rPr lang="el-GR" sz="2800" dirty="0" smtClean="0"/>
              <a:t>Ύπαρξη εσωτερικής αγοράς και ΚΟΑ   </a:t>
            </a:r>
            <a:r>
              <a:rPr lang="en-US" sz="2800" dirty="0" smtClean="0"/>
              <a:t>&gt;</a:t>
            </a:r>
            <a:r>
              <a:rPr lang="el-GR" sz="2800" dirty="0" smtClean="0"/>
              <a:t> </a:t>
            </a:r>
            <a:r>
              <a:rPr lang="el-GR" sz="2800" u="sng" dirty="0" smtClean="0"/>
              <a:t>αυτόματος επηρεασμός των συναλλαγών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l-GR" dirty="0" smtClean="0"/>
              <a:t>επηρεασμός των συναλλαγών εντός ΕΕ 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01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Μεμονωμένες αποφάσεις της Ε. Επιτροπής για μη επηρεασμό των συναλλαγών</a:t>
            </a:r>
            <a:r>
              <a:rPr lang="en-US" sz="2800" dirty="0" smtClean="0"/>
              <a:t> </a:t>
            </a:r>
            <a:r>
              <a:rPr lang="el-GR" sz="2800" dirty="0" smtClean="0"/>
              <a:t>εντός ΕΕ 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</a:p>
          <a:p>
            <a:pPr marL="0" indent="0">
              <a:buNone/>
            </a:pP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Τοπικά ιατρικά κέντρα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Τοπικά μουσεία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Θέατρα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Τοπικές πολιτιστικές εκδηλώσεις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Μικρά λιμάνια/μαρίνες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Πισίνες και τοπικές εγκαταστάσεις αναψυχής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Κ</a:t>
            </a:r>
            <a:r>
              <a:rPr lang="el-GR" sz="2400" dirty="0" smtClean="0"/>
              <a:t>έντρα συνεδριάσεων τοπικού χαρακτήρα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Επηρεασμός των συναλλαγών εντός ΕΕ  (3)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19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Όταν επηρεάζονται οι συναλλαγές εντός ΕΕ, ο ανταγωνισμός εννοείται ότι νοθεύεται</a:t>
            </a:r>
          </a:p>
          <a:p>
            <a:r>
              <a:rPr lang="el-GR" sz="2800" dirty="0" smtClean="0"/>
              <a:t>Παροχή οικονομικού πλεονεκτήματος σε επιχείρηση που λειτουργεί σε απελευθερωμένη αγορά,  όπου υπάρχει ή θα μπορούσε να υπάρξει ανταγωνισμός </a:t>
            </a:r>
          </a:p>
          <a:p>
            <a:r>
              <a:rPr lang="el-GR" sz="2800" dirty="0" smtClean="0"/>
              <a:t>Η νόθευση κρίνεται σε σχέση με την κατάσταση που προϋπήρχε της ενίσχυσης</a:t>
            </a:r>
          </a:p>
          <a:p>
            <a:endParaRPr lang="el-GR" sz="2800" dirty="0"/>
          </a:p>
          <a:p>
            <a:endParaRPr lang="el-GR" sz="28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κρατικής ενίσχυσης (4)</a:t>
            </a:r>
            <a:br>
              <a:rPr lang="el-GR" dirty="0" smtClean="0"/>
            </a:br>
            <a:r>
              <a:rPr lang="el-GR" dirty="0" smtClean="0"/>
              <a:t>Νόθευση του ανταγωνι</a:t>
            </a:r>
            <a:r>
              <a:rPr lang="el-GR" dirty="0"/>
              <a:t>σ</a:t>
            </a:r>
            <a:r>
              <a:rPr lang="el-GR" dirty="0" smtClean="0"/>
              <a:t>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46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738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Δεν τεκμαίρεται όταν </a:t>
            </a:r>
            <a:r>
              <a:rPr lang="en-US" dirty="0" smtClean="0"/>
              <a:t>: </a:t>
            </a:r>
          </a:p>
          <a:p>
            <a:pPr marL="514350" indent="-514350" algn="just">
              <a:buNone/>
            </a:pPr>
            <a:r>
              <a:rPr lang="el-GR" dirty="0" smtClean="0"/>
              <a:t>1) </a:t>
            </a:r>
            <a:r>
              <a:rPr lang="en-US" dirty="0" smtClean="0"/>
              <a:t>O </a:t>
            </a:r>
            <a:r>
              <a:rPr lang="el-GR" dirty="0" smtClean="0"/>
              <a:t>δικαιούχος λειτουργεί σε καθεστώς νομικού μονοπωλίου βάσει εθνικής ή </a:t>
            </a:r>
            <a:r>
              <a:rPr lang="el-GR" dirty="0" err="1" smtClean="0"/>
              <a:t>ενωσιακής</a:t>
            </a:r>
            <a:r>
              <a:rPr lang="el-GR" dirty="0" smtClean="0"/>
              <a:t> νομοθεσίας   </a:t>
            </a:r>
            <a:r>
              <a:rPr lang="el-GR" u="sng" dirty="0" smtClean="0"/>
              <a:t>και</a:t>
            </a:r>
            <a:r>
              <a:rPr lang="el-GR" dirty="0" smtClean="0"/>
              <a:t>       </a:t>
            </a:r>
            <a:endParaRPr lang="el-GR" u="sng" dirty="0" smtClean="0"/>
          </a:p>
          <a:p>
            <a:pPr marL="0" indent="0" algn="just">
              <a:buNone/>
            </a:pPr>
            <a:endParaRPr lang="el-GR" u="sng" dirty="0" smtClean="0"/>
          </a:p>
          <a:p>
            <a:pPr marL="0" indent="0" algn="just">
              <a:buNone/>
            </a:pPr>
            <a:r>
              <a:rPr lang="el-GR" dirty="0" smtClean="0"/>
              <a:t>2) Ο δικαιούχος δεν δραστηριοποιείται παράλληλα σε άλλες αγορές είτε γεωγραφικές είτε αγορές προϊόντων/υπηρεσιών.</a:t>
            </a:r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Νόθευση του ανταγωνισμού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199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Επιχορηγήσεις</a:t>
            </a:r>
          </a:p>
          <a:p>
            <a:r>
              <a:rPr lang="el-GR" sz="2400" dirty="0" smtClean="0"/>
              <a:t>Δάνεια με ευνοϊκότερους όρους από την αγορά π.χ. με χαμηλότερο επιτόκιο</a:t>
            </a:r>
          </a:p>
          <a:p>
            <a:r>
              <a:rPr lang="el-GR" sz="2400" dirty="0" smtClean="0"/>
              <a:t>Εγγυήσεις με ευνοϊκούς όρους ( χαμηλότερο ασφάλιστρο, ευκολότερη ενεργοποίηση)</a:t>
            </a:r>
          </a:p>
          <a:p>
            <a:r>
              <a:rPr lang="el-GR" sz="2400" dirty="0" smtClean="0"/>
              <a:t>Εξαιρέσεις από τον φορολογικό κανόνα (απαλλαγές, ελαφρύνσεις)</a:t>
            </a:r>
          </a:p>
          <a:p>
            <a:r>
              <a:rPr lang="el-GR" sz="2400" dirty="0" smtClean="0"/>
              <a:t>Ευνοϊκές ρυθμίσεις/διακανονισμοί χρεών που δε θα έκανε μια ιδιωτική τράπεζα</a:t>
            </a:r>
          </a:p>
          <a:p>
            <a:r>
              <a:rPr lang="el-GR" sz="2400" dirty="0" smtClean="0"/>
              <a:t>Εισφορές κεφαλαίου που δε θα έκανε ένας ιδιώτης επενδυτής</a:t>
            </a:r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Μορφές κρατικής ενίσχυσης</a:t>
            </a:r>
            <a:br>
              <a:rPr lang="el-GR" dirty="0" smtClean="0"/>
            </a:br>
            <a:r>
              <a:rPr lang="el-GR" dirty="0" smtClean="0"/>
              <a:t>Άμεσες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95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Προσφορά υπηρεσιών σε επιχειρήσεις με μη αγοραίους όρους</a:t>
            </a:r>
          </a:p>
          <a:p>
            <a:pPr algn="just"/>
            <a:r>
              <a:rPr lang="el-GR" sz="2400" dirty="0" smtClean="0"/>
              <a:t>Αγορά προϊόντων/υπηρεσιών σε υψηλότερες τιμές ή σε μεγαλύτερες ποσότητες από τις αναγκαίες</a:t>
            </a:r>
          </a:p>
          <a:p>
            <a:pPr algn="just"/>
            <a:r>
              <a:rPr lang="el-GR" sz="2400" dirty="0" smtClean="0"/>
              <a:t>Αγορά, πώληση, ενοικίαση περιουσίας με ευνοϊκούς όρους για την επιχείρηση</a:t>
            </a:r>
          </a:p>
          <a:p>
            <a:pPr algn="just"/>
            <a:r>
              <a:rPr lang="el-GR" sz="2400" dirty="0" smtClean="0"/>
              <a:t>Αδικαιολόγητη ανοχή του κράτους έναντι οφειλών επιχειρήσεων</a:t>
            </a:r>
          </a:p>
          <a:p>
            <a:pPr algn="just"/>
            <a:r>
              <a:rPr lang="el-GR" sz="2400" dirty="0" smtClean="0"/>
              <a:t>Δέσμευση για ανάληψη υποχρεώσεων ή ρίσκου επιχειρήσεων (π.χ.  </a:t>
            </a:r>
            <a:r>
              <a:rPr lang="en-US" sz="2400" dirty="0"/>
              <a:t>c</a:t>
            </a:r>
            <a:r>
              <a:rPr lang="en-US" sz="2400" dirty="0" smtClean="0"/>
              <a:t>omfort letters)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Μορφές κρατικής ενίσχυσης</a:t>
            </a:r>
            <a:br>
              <a:rPr lang="el-GR" dirty="0" smtClean="0"/>
            </a:br>
            <a:r>
              <a:rPr lang="el-GR" dirty="0" smtClean="0"/>
              <a:t>Άμεσες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40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Άρθρα 107, 108, 109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l-GR" dirty="0" smtClean="0"/>
              <a:t>Άρθρο 42</a:t>
            </a:r>
            <a:r>
              <a:rPr lang="en-US" dirty="0" smtClean="0"/>
              <a:t>: </a:t>
            </a:r>
            <a:r>
              <a:rPr lang="el-GR" dirty="0" smtClean="0"/>
              <a:t>Γεωργία</a:t>
            </a:r>
          </a:p>
          <a:p>
            <a:pPr marL="0" indent="0" algn="ctr">
              <a:buNone/>
            </a:pPr>
            <a:r>
              <a:rPr lang="el-GR" dirty="0" smtClean="0"/>
              <a:t>      </a:t>
            </a:r>
            <a:r>
              <a:rPr lang="el-GR" dirty="0"/>
              <a:t>Ά</a:t>
            </a:r>
            <a:r>
              <a:rPr lang="el-GR" dirty="0" smtClean="0"/>
              <a:t>ρθρο 93 </a:t>
            </a:r>
            <a:r>
              <a:rPr lang="en-US" dirty="0" smtClean="0"/>
              <a:t>: </a:t>
            </a:r>
            <a:r>
              <a:rPr lang="el-GR" dirty="0" smtClean="0"/>
              <a:t>Μεταφορές</a:t>
            </a:r>
          </a:p>
          <a:p>
            <a:pPr marL="0" indent="0" algn="ctr">
              <a:buNone/>
            </a:pPr>
            <a:r>
              <a:rPr lang="el-GR" dirty="0" smtClean="0"/>
              <a:t>  Άρθρο 106 (2) </a:t>
            </a:r>
            <a:r>
              <a:rPr lang="en-US" dirty="0" smtClean="0"/>
              <a:t>: Y</a:t>
            </a:r>
            <a:r>
              <a:rPr lang="el-GR" dirty="0" smtClean="0"/>
              <a:t>ΓΟΣ </a:t>
            </a:r>
          </a:p>
          <a:p>
            <a:pPr marL="0" indent="0" algn="ctr">
              <a:buNone/>
            </a:pPr>
            <a:r>
              <a:rPr lang="el-GR" dirty="0" smtClean="0"/>
              <a:t>Άρθρο 346 </a:t>
            </a:r>
            <a:r>
              <a:rPr lang="en-US" dirty="0" smtClean="0"/>
              <a:t>: </a:t>
            </a:r>
            <a:r>
              <a:rPr lang="el-GR" dirty="0" smtClean="0"/>
              <a:t>Άμυνα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Συνθήκη για τη Λειτουργία της ΕΕ </a:t>
            </a:r>
            <a:br>
              <a:rPr lang="el-GR" dirty="0" smtClean="0"/>
            </a:br>
            <a:r>
              <a:rPr lang="el-GR" dirty="0" smtClean="0"/>
              <a:t>(ΣΛΕΕ)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14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sz="2800" dirty="0" smtClean="0"/>
          </a:p>
          <a:p>
            <a:pPr algn="just"/>
            <a:r>
              <a:rPr lang="el-GR" sz="2800" dirty="0" smtClean="0"/>
              <a:t>Ενισχύσεις σε φυσικά πρόσωπα / καταναλωτές για την προμήθεια συγκεκριμένων αγαθών ή υπηρεσιών </a:t>
            </a:r>
          </a:p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Κρατικά ταμεία που εισπράττουν εισφορές και τις διαθέτουν σε επιχειρήσεις</a:t>
            </a:r>
          </a:p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Ενισχύσεις σε κρατικούς φορείς που τις μεταβιβάζουν σε πελάτες / επιχειρήσεις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Μορφές κρατικής ενίσχυσης</a:t>
            </a:r>
            <a:br>
              <a:rPr lang="el-GR" dirty="0" smtClean="0"/>
            </a:br>
            <a:r>
              <a:rPr lang="el-GR" dirty="0" smtClean="0"/>
              <a:t>Έμμεσες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413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9600" dirty="0" smtClean="0"/>
              <a:t>Υπαγωγή σε Κατευθυντήριες Γραμμές, Κοινοτικά Πλαίσια, Ανακοινώσεις της </a:t>
            </a:r>
            <a:r>
              <a:rPr lang="el-GR" sz="9600" dirty="0"/>
              <a:t>ΕΕ </a:t>
            </a:r>
            <a:r>
              <a:rPr lang="el-GR" sz="9600" dirty="0" smtClean="0"/>
              <a:t>&gt; </a:t>
            </a:r>
            <a:r>
              <a:rPr lang="el-GR" sz="9600" u="sng" dirty="0" smtClean="0"/>
              <a:t>Έγκριση </a:t>
            </a:r>
            <a:r>
              <a:rPr lang="el-GR" sz="9600" u="sng" dirty="0"/>
              <a:t>από την </a:t>
            </a:r>
            <a:r>
              <a:rPr lang="el-GR" sz="9600" u="sng" dirty="0" smtClean="0"/>
              <a:t>Ε. </a:t>
            </a:r>
            <a:r>
              <a:rPr lang="el-GR" sz="9600" u="sng" dirty="0"/>
              <a:t>Επιτροπή</a:t>
            </a:r>
            <a:endParaRPr lang="en-US" sz="9600" u="sng" dirty="0" smtClean="0"/>
          </a:p>
          <a:p>
            <a:pPr marL="0" indent="0" algn="just">
              <a:buNone/>
            </a:pPr>
            <a:r>
              <a:rPr lang="el-GR" sz="9600" dirty="0" smtClean="0"/>
              <a:t>    </a:t>
            </a:r>
            <a:endParaRPr lang="el-GR" sz="9600" u="sng" dirty="0" smtClean="0"/>
          </a:p>
          <a:p>
            <a:pPr marL="514350" indent="-514350" algn="just">
              <a:buAutoNum type="arabicPeriod" startAt="2"/>
            </a:pPr>
            <a:r>
              <a:rPr lang="el-GR" sz="9600" dirty="0" smtClean="0"/>
              <a:t>Υπαγωγή σε </a:t>
            </a:r>
            <a:r>
              <a:rPr lang="el-GR" sz="9600" dirty="0"/>
              <a:t>Απαλλακτικούς Κανονισμούς &gt; </a:t>
            </a:r>
            <a:r>
              <a:rPr lang="el-GR" sz="9600" u="sng" dirty="0" smtClean="0"/>
              <a:t>Έγκριση </a:t>
            </a:r>
            <a:r>
              <a:rPr lang="el-GR" sz="9600" u="sng" dirty="0"/>
              <a:t>από τον Έφορο χωρίς κοινοποίηση </a:t>
            </a:r>
            <a:r>
              <a:rPr lang="el-GR" sz="9600" u="sng" dirty="0" smtClean="0"/>
              <a:t>στην  </a:t>
            </a:r>
            <a:r>
              <a:rPr lang="el-GR" sz="9600" u="sng" dirty="0"/>
              <a:t>Ε. Επιτροπή </a:t>
            </a:r>
            <a:endParaRPr lang="en-US" sz="9600" u="sng" dirty="0" smtClean="0"/>
          </a:p>
          <a:p>
            <a:pPr marL="0" indent="0" algn="just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</a:t>
            </a:r>
            <a:r>
              <a:rPr lang="el-GR" sz="9600" dirty="0" smtClean="0"/>
              <a:t>     </a:t>
            </a:r>
            <a:endParaRPr lang="el-GR" sz="9600" u="sng" dirty="0" smtClean="0"/>
          </a:p>
          <a:p>
            <a:pPr marL="514350" indent="-514350" algn="just">
              <a:buAutoNum type="arabicPeriod" startAt="3"/>
            </a:pPr>
            <a:r>
              <a:rPr lang="en-US" sz="9600" dirty="0" smtClean="0"/>
              <a:t>K</a:t>
            </a:r>
            <a:r>
              <a:rPr lang="el-GR" sz="9600" dirty="0" smtClean="0"/>
              <a:t>ατ΄ εξαίρεση απόφαση του Συμβουλίου Υπουργών της     </a:t>
            </a:r>
          </a:p>
          <a:p>
            <a:pPr marL="0" indent="0" algn="just">
              <a:buNone/>
            </a:pPr>
            <a:r>
              <a:rPr lang="el-GR" sz="9600" dirty="0"/>
              <a:t> </a:t>
            </a:r>
            <a:r>
              <a:rPr lang="el-GR" sz="9600" dirty="0" smtClean="0"/>
              <a:t>    </a:t>
            </a:r>
            <a:r>
              <a:rPr lang="en-US" sz="9600" dirty="0" smtClean="0"/>
              <a:t> </a:t>
            </a:r>
            <a:r>
              <a:rPr lang="el-GR" sz="9600" dirty="0" smtClean="0"/>
              <a:t>  ΕΕ μετά από αίτημα του κράτους </a:t>
            </a:r>
          </a:p>
          <a:p>
            <a:pPr marL="0" indent="0" algn="just">
              <a:buNone/>
            </a:pPr>
            <a:r>
              <a:rPr lang="el-GR" sz="9600" dirty="0"/>
              <a:t> </a:t>
            </a:r>
            <a:r>
              <a:rPr lang="el-GR" sz="9600" dirty="0" smtClean="0"/>
              <a:t>      ( Άρθρο 108 (2) της Συνθήκης )</a:t>
            </a:r>
          </a:p>
          <a:p>
            <a:pPr marL="0" indent="0" algn="just">
              <a:buNone/>
            </a:pPr>
            <a:r>
              <a:rPr lang="el-GR" sz="9600" dirty="0" smtClean="0"/>
              <a:t>                           </a:t>
            </a:r>
          </a:p>
          <a:p>
            <a:pPr marL="0" indent="0" algn="just">
              <a:buNone/>
            </a:pPr>
            <a:r>
              <a:rPr lang="el-GR" sz="9600" dirty="0" smtClean="0"/>
              <a:t>4. </a:t>
            </a:r>
            <a:r>
              <a:rPr lang="el-GR" sz="9600" dirty="0"/>
              <a:t> </a:t>
            </a:r>
            <a:r>
              <a:rPr lang="el-GR" sz="9600" dirty="0" smtClean="0"/>
              <a:t>  Εφαρμογή Κανονισμών </a:t>
            </a:r>
            <a:r>
              <a:rPr lang="en-US" sz="9600" dirty="0" smtClean="0"/>
              <a:t>de minimis</a:t>
            </a:r>
            <a:endParaRPr lang="el-GR" sz="9600" dirty="0" smtClean="0"/>
          </a:p>
          <a:p>
            <a:pPr marL="0" indent="0" algn="just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Τρόποι συμβατότητας κρατικών ενισχύσεων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785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/>
          <p:cNvGraphicFramePr>
            <a:graphicFrameLocks noChangeAspect="1"/>
          </p:cNvGraphicFramePr>
          <p:nvPr/>
        </p:nvGraphicFramePr>
        <p:xfrm>
          <a:off x="900113" y="4221163"/>
          <a:ext cx="748665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10618266" imgH="3406075" progId="">
                  <p:embed/>
                </p:oleObj>
              </mc:Choice>
              <mc:Fallback>
                <p:oleObj r:id="rId3" imgW="10618266" imgH="340607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7486650" cy="187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 για την προσοχή σας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021804-1497-4CB5-BC84-67F38EC76CCE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 Άρθρο 42 της ΣΛΕΕ &gt; Εφαρμογή των κανόνων των κρατικών ενισχύσεων μόνο στον βαθμό που επιτρέπει το Ευρ. Κοινοβούλιο και το Συμβούλιο. </a:t>
            </a:r>
            <a:r>
              <a:rPr lang="en-US" dirty="0" smtClean="0"/>
              <a:t> </a:t>
            </a:r>
            <a:r>
              <a:rPr lang="el-GR" dirty="0" smtClean="0"/>
              <a:t>π.χ.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Κανονισμός (ΕΕ) 1308/2013  ( ΚΟΑ ) &gt; Γενική </a:t>
            </a:r>
            <a:r>
              <a:rPr lang="el-GR" dirty="0"/>
              <a:t>ε</a:t>
            </a:r>
            <a:r>
              <a:rPr lang="el-GR" dirty="0" smtClean="0"/>
              <a:t>φαρμογή των κανόνων εκτός των μέτρων που προβλέπει ο Κανονισμός και τα οποία χρηματοδοτούνται από την ΕΕ</a:t>
            </a:r>
          </a:p>
          <a:p>
            <a:pPr marL="0" indent="0" algn="just">
              <a:buNone/>
            </a:pPr>
            <a:endParaRPr lang="el-G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Κανονισμός (ΕΕ) 1305/2013 (Αγροτική Ανάπτυξη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&gt;  </a:t>
            </a:r>
            <a:r>
              <a:rPr lang="el-GR" dirty="0" smtClean="0"/>
              <a:t>Μη εφαρμογή των κανόνων για μέτρα του Κανονισμού εντός του άρθρου 42 της Συνθήκης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Γενικές Πρόνοιες για την Γεωργία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11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«Ενισχύσεις που χορηγούνται υπό οποιαδήποτε μορφή από τα κράτη ή με κρατικούς πόρους και που νοθεύουν ή απειλούν να νοθεύσουν τον ανταγωνισμό διά της ευνοϊκής μεταχειρίσεως ορισμένων επιχειρήσεων ή ορισμένων κλάδων παραγωγής είναι ασυμβίβαστες με την εσωτερική αγορά, κατά το μέτρο που επηρεάζουν τις μεταξύ κρατών μελών συναλλαγές, εκτός αν οι Συνθήκες ορίζουν άλλως.»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ΣΛΕΕ - Άρθρο 107(1)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9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dirty="0" smtClean="0"/>
              <a:t>Χορηγείται σε επιχειρήσεις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dirty="0" smtClean="0"/>
              <a:t>Προέρχεται από κρατικούς πόρους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dirty="0" smtClean="0"/>
              <a:t>Προσδίδει οικονομικό πλεονέκτημα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dirty="0" smtClean="0"/>
              <a:t>Είναι επιλεκτική δηλ. δίδεται σε ορισμένες επιχειρήσεις ή κλάδους παραγωγής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dirty="0" smtClean="0"/>
              <a:t>Νοθεύει τον ανταγωνισμό και επηρεάζει τις συναλλαγές εντός ΕΕ</a:t>
            </a:r>
          </a:p>
          <a:p>
            <a:pPr marL="514350" indent="-514350">
              <a:buFont typeface="+mj-lt"/>
              <a:buAutoNum type="arabicParenR"/>
            </a:pPr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/>
              <a:t>Κρατική ενίσχυση - σωρευτικά κριτήρια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90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sz="2800" dirty="0" smtClean="0"/>
          </a:p>
          <a:p>
            <a:r>
              <a:rPr lang="el-GR" sz="2800" dirty="0" smtClean="0"/>
              <a:t>Οποιαδήποτε οντότητα (φορέας, φυσικό </a:t>
            </a:r>
          </a:p>
          <a:p>
            <a:pPr marL="0" indent="0">
              <a:buNone/>
            </a:pPr>
            <a:r>
              <a:rPr lang="el-GR" sz="2800" dirty="0" smtClean="0"/>
              <a:t>     πρόσωπο) ασκεί «οικονομική δραστηριότητα»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«Οικονομική δραστηριότητα» </a:t>
            </a:r>
            <a:r>
              <a:rPr lang="en-US" sz="2800" dirty="0" smtClean="0"/>
              <a:t> </a:t>
            </a:r>
            <a:r>
              <a:rPr lang="el-GR" sz="2800" dirty="0" smtClean="0"/>
              <a:t>είναι κάθε προσφορά αγαθών/υπηρεσιών σε δεδομένη αγορά</a:t>
            </a:r>
          </a:p>
          <a:p>
            <a:endParaRPr lang="el-GR" sz="2800" dirty="0"/>
          </a:p>
          <a:p>
            <a:r>
              <a:rPr lang="el-GR" sz="2800" dirty="0" smtClean="0"/>
              <a:t>Δεν έχουν σημασία </a:t>
            </a:r>
            <a:r>
              <a:rPr lang="en-US" sz="2800" dirty="0" smtClean="0"/>
              <a:t>: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-   Η νομική μορφή του φορέα (π.χ. κρατικός ή ιδιωτικός, 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φιλανθρωπικό σωματείο, φορέας κρατικής διοίκησης) 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-  Οι σκοποί του (κοινωνικοί, δημοσίου συμφέροντος κλπ.)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κρατικής ενίσχυσης (1)</a:t>
            </a:r>
            <a:br>
              <a:rPr lang="el-GR" dirty="0" smtClean="0"/>
            </a:br>
            <a:r>
              <a:rPr lang="el-GR" dirty="0" smtClean="0"/>
              <a:t>  Έννοια της επιχείρησης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9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81339"/>
          </a:xfrm>
        </p:spPr>
        <p:txBody>
          <a:bodyPr>
            <a:normAutofit/>
          </a:bodyPr>
          <a:lstStyle/>
          <a:p>
            <a:r>
              <a:rPr lang="el-GR" dirty="0" smtClean="0"/>
              <a:t>Κρατικές αρμοδιότητες που εμπίπτουν στην σφαίρα της «κρατικής εξουσίας» δεν είναι οικονομικές δραστηριότητες.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π.χ.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- αστυνόμευση, έκδοση διαβατηρίων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- έλεγχος των συνόρων, αεροδρομίων,   λιμένων  - έλεγχος της ρύπανσης του περιβάλλοντος</a:t>
            </a:r>
          </a:p>
          <a:p>
            <a:pPr marL="0" indent="0">
              <a:buNone/>
            </a:pPr>
            <a:r>
              <a:rPr lang="el-GR" dirty="0" smtClean="0"/>
              <a:t>- γενικοί υγειονομικοί έλεγχοι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Οικονομική δραστηριότητα και κρατικές εξουσίες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5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Πόροι που προέρχονται από τον κρατικό προϋπολογισμό, τους Δήμους/Κοινότητες </a:t>
            </a:r>
          </a:p>
          <a:p>
            <a:pPr algn="just"/>
            <a:r>
              <a:rPr lang="el-GR" sz="2800" dirty="0" smtClean="0"/>
              <a:t>Πόροι κρατικών φορέων/οργανισμών, όταν η συγκεκριμένη ενέργεια διάθεσής τους καταλογίζεται στο κεντρικό κράτος</a:t>
            </a:r>
          </a:p>
          <a:p>
            <a:pPr algn="just"/>
            <a:r>
              <a:rPr lang="el-GR" sz="2800" dirty="0" smtClean="0"/>
              <a:t>Κοινοτικοί ή άλλοι ξένοι πόροι που ελέγχονται όμως από το κράτος </a:t>
            </a:r>
          </a:p>
          <a:p>
            <a:pPr algn="just"/>
            <a:r>
              <a:rPr lang="el-GR" sz="2800" dirty="0" smtClean="0"/>
              <a:t>Ιδιωτικοί πόροι που βρίσκονται στη διάθεση ή ελέγχονται από το κράτος (μέσω π.χ. κρατικών  ταμείων) </a:t>
            </a:r>
          </a:p>
          <a:p>
            <a:endParaRPr lang="el-GR" sz="2800" dirty="0" smtClean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κρατικής ενίσχυσης (2)</a:t>
            </a:r>
            <a:br>
              <a:rPr lang="el-GR" dirty="0" smtClean="0"/>
            </a:br>
            <a:r>
              <a:rPr lang="el-GR" dirty="0" smtClean="0"/>
              <a:t>Κρατικοί πόροι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7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2800" dirty="0" smtClean="0"/>
          </a:p>
          <a:p>
            <a:pPr algn="just"/>
            <a:r>
              <a:rPr lang="el-GR" sz="2800" dirty="0" smtClean="0"/>
              <a:t>Οποιαδήποτε μείωση του «κανονικού κόστους» της επιχείρησης   </a:t>
            </a:r>
          </a:p>
          <a:p>
            <a:pPr marL="0" indent="0" algn="just">
              <a:buNone/>
            </a:pPr>
            <a:r>
              <a:rPr lang="el-GR" sz="2800" dirty="0"/>
              <a:t> </a:t>
            </a:r>
            <a:r>
              <a:rPr lang="el-GR" sz="2800" dirty="0" smtClean="0"/>
              <a:t>   &gt; κόστος εργασίας, χρηματοδότησης,  </a:t>
            </a:r>
          </a:p>
          <a:p>
            <a:pPr marL="0" indent="0" algn="just">
              <a:buNone/>
            </a:pPr>
            <a:r>
              <a:rPr lang="el-GR" sz="2800" dirty="0" smtClean="0"/>
              <a:t>        επενδύσεων,  </a:t>
            </a:r>
          </a:p>
          <a:p>
            <a:pPr marL="0" indent="0" algn="just">
              <a:buNone/>
            </a:pPr>
            <a:r>
              <a:rPr lang="el-GR" sz="2800" dirty="0"/>
              <a:t>      </a:t>
            </a:r>
            <a:r>
              <a:rPr lang="el-GR" sz="2800" dirty="0" smtClean="0"/>
              <a:t> φορολογίας</a:t>
            </a:r>
            <a:r>
              <a:rPr lang="el-GR" sz="2800" dirty="0"/>
              <a:t>, </a:t>
            </a:r>
            <a:r>
              <a:rPr lang="el-GR" sz="2800" dirty="0" smtClean="0"/>
              <a:t>εκπαίδευσης, έρευνας, </a:t>
            </a:r>
          </a:p>
          <a:p>
            <a:pPr marL="0" indent="0" algn="just">
              <a:buNone/>
            </a:pPr>
            <a:r>
              <a:rPr lang="el-GR" sz="2800" dirty="0" smtClean="0"/>
              <a:t>       περιβαλλοντολογικών υποχρεώσεων 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algn="just"/>
            <a:r>
              <a:rPr lang="el-GR" sz="2800" dirty="0" smtClean="0"/>
              <a:t>Σύγκριση της κατάστασης της επιχείρησης πριν και μετά την εφαρμογή του μέτρου </a:t>
            </a:r>
          </a:p>
          <a:p>
            <a:endParaRPr lang="el-G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κρατικής ενίσχυσης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br>
              <a:rPr lang="el-GR" dirty="0" smtClean="0"/>
            </a:br>
            <a:r>
              <a:rPr lang="el-GR" dirty="0" smtClean="0"/>
              <a:t>Οικονομικό πλεονέκτημα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0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1100</Words>
  <Application>Microsoft Office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Concourse</vt:lpstr>
      <vt:lpstr>Εισαγωγή στην έννοια της κρατικής ενίσχυσης</vt:lpstr>
      <vt:lpstr>Συνθήκη για τη Λειτουργία της ΕΕ  (ΣΛΕΕ)</vt:lpstr>
      <vt:lpstr>Γενικές Πρόνοιες για την Γεωργία</vt:lpstr>
      <vt:lpstr>ΣΛΕΕ - Άρθρο 107(1)</vt:lpstr>
      <vt:lpstr>Κρατική ενίσχυση - σωρευτικά κριτήρια</vt:lpstr>
      <vt:lpstr>Κριτήρια κρατικής ενίσχυσης (1)   Έννοια της επιχείρησης</vt:lpstr>
      <vt:lpstr>Οικονομική δραστηριότητα και κρατικές εξουσίες</vt:lpstr>
      <vt:lpstr>Κριτήρια κρατικής ενίσχυσης (2) Κρατικοί πόροι</vt:lpstr>
      <vt:lpstr>Κριτήρια κρατικής ενίσχυσης (3) Οικονομικό πλεονέκτημα</vt:lpstr>
      <vt:lpstr>Οικονομικό πλεονέκτημα (2)</vt:lpstr>
      <vt:lpstr>Οικονομικό πλεονέκτημα (3) Αρχή της οικονομίας της αγοράς</vt:lpstr>
      <vt:lpstr>Κριτήρια κρατικής ενίσχυσης (3) Επιλεκτικότητα</vt:lpstr>
      <vt:lpstr>Κριτήριο κρατικής ενίσχυσης (4) Επηρεασμός των συναλλαγών εντός ΕΕ</vt:lpstr>
      <vt:lpstr>Eεπηρεασμός των συναλλαγών εντός ΕΕ  (2)</vt:lpstr>
      <vt:lpstr>Επηρεασμός των συναλλαγών εντός ΕΕ  (3)</vt:lpstr>
      <vt:lpstr>Κριτήρια κρατικής ενίσχυσης (4) Νόθευση του ανταγωνισμού</vt:lpstr>
      <vt:lpstr>Νόθευση του ανταγωνισμού (2)</vt:lpstr>
      <vt:lpstr>Μορφές κρατικής ενίσχυσης Άμεσες</vt:lpstr>
      <vt:lpstr>Μορφές κρατικής ενίσχυσης Άμεσες (2)</vt:lpstr>
      <vt:lpstr>Μορφές κρατικής ενίσχυσης Έμμεσες</vt:lpstr>
      <vt:lpstr>Τρόποι συμβατότητας κρατικών ενισχύσεων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114</cp:revision>
  <dcterms:created xsi:type="dcterms:W3CDTF">2015-12-02T06:51:03Z</dcterms:created>
  <dcterms:modified xsi:type="dcterms:W3CDTF">2015-12-23T09:29:39Z</dcterms:modified>
</cp:coreProperties>
</file>